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60" r:id="rId7"/>
    <p:sldId id="259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26572" y="1581337"/>
            <a:ext cx="12749349" cy="1825096"/>
          </a:xfrm>
        </p:spPr>
        <p:txBody>
          <a:bodyPr>
            <a:normAutofit/>
          </a:bodyPr>
          <a:lstStyle/>
          <a:p>
            <a:pPr algn="ctr"/>
            <a:r>
              <a:rPr lang="nl-N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Module 8: verpleegtechnisch handelen 1</a:t>
            </a:r>
            <a:endParaRPr lang="nl-N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16033" y="4393355"/>
            <a:ext cx="8064137" cy="685800"/>
          </a:xfrm>
        </p:spPr>
        <p:txBody>
          <a:bodyPr>
            <a:norm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Lesweek 1: vitale functies 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681" y="431073"/>
            <a:ext cx="2889652" cy="104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359527"/>
              </p:ext>
            </p:extLst>
          </p:nvPr>
        </p:nvGraphicFramePr>
        <p:xfrm>
          <a:off x="685800" y="2193925"/>
          <a:ext cx="10820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3113">
                  <a:extLst>
                    <a:ext uri="{9D8B030D-6E8A-4147-A177-3AD203B41FA5}">
                      <a16:colId xmlns:a16="http://schemas.microsoft.com/office/drawing/2014/main" val="1790443884"/>
                    </a:ext>
                  </a:extLst>
                </a:gridCol>
                <a:gridCol w="5187287">
                  <a:extLst>
                    <a:ext uri="{9D8B030D-6E8A-4147-A177-3AD203B41FA5}">
                      <a16:colId xmlns:a16="http://schemas.microsoft.com/office/drawing/2014/main" val="3784127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Temperatuur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Benaming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47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35 graden </a:t>
                      </a:r>
                      <a:r>
                        <a:rPr lang="nl-NL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Hypothermie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010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35,1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36,5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graden </a:t>
                      </a:r>
                      <a:r>
                        <a:rPr lang="nl-NL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Ondertemperatuur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79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Tussen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37,5 graden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2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Normale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temperatuur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31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Tussen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 en 38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graden </a:t>
                      </a:r>
                      <a:r>
                        <a:rPr lang="nl-NL" sz="2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Verhoging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Subfebriel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8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Tussen 38 </a:t>
                      </a:r>
                      <a:r>
                        <a:rPr lang="nl-NL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41 graden </a:t>
                      </a:r>
                      <a:r>
                        <a:rPr lang="nl-NL" sz="2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Koorts = febriel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613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nl-NL" sz="24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2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</a:t>
                      </a:r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graden </a:t>
                      </a:r>
                      <a:r>
                        <a:rPr lang="nl-NL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celsius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Hyperthermie </a:t>
                      </a:r>
                      <a:endParaRPr lang="nl-N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123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29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Verzorging koorts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155050"/>
              </p:ext>
            </p:extLst>
          </p:nvPr>
        </p:nvGraphicFramePr>
        <p:xfrm>
          <a:off x="685799" y="1811788"/>
          <a:ext cx="10928445" cy="4943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2563">
                  <a:extLst>
                    <a:ext uri="{9D8B030D-6E8A-4147-A177-3AD203B41FA5}">
                      <a16:colId xmlns:a16="http://schemas.microsoft.com/office/drawing/2014/main" val="1578179483"/>
                    </a:ext>
                  </a:extLst>
                </a:gridCol>
                <a:gridCol w="7485882">
                  <a:extLst>
                    <a:ext uri="{9D8B030D-6E8A-4147-A177-3AD203B41FA5}">
                      <a16:colId xmlns:a16="http://schemas.microsoft.com/office/drawing/2014/main" val="4279242392"/>
                    </a:ext>
                  </a:extLst>
                </a:gridCol>
              </a:tblGrid>
              <a:tr h="399227">
                <a:tc>
                  <a:txBody>
                    <a:bodyPr/>
                    <a:lstStyle/>
                    <a:p>
                      <a:r>
                        <a:rPr lang="nl-NL" dirty="0" smtClean="0"/>
                        <a:t>Aandachtspunt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Uitleg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161138"/>
                  </a:ext>
                </a:extLst>
              </a:tr>
              <a:tr h="984396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Bedrust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Lichaam heeft rust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nodig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Activiteit zorgt alleen maar voor nog meer verhoging van de temperatuur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042465"/>
                  </a:ext>
                </a:extLst>
              </a:tr>
              <a:tr h="984396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Omgevingstemperatuur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Zorgvrager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heeft het koud -&gt; warmte aanbieden (deken, kruik)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Zorgvrager heeft het warm -&gt; warmte weghalen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Kamertemperatuur tussen 16 en 18 graden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10594"/>
                  </a:ext>
                </a:extLst>
              </a:tr>
              <a:tr h="399227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Overgevoelig voor licht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aan de ogen, geen ruimte met fel (zon)licht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229517"/>
                  </a:ext>
                </a:extLst>
              </a:tr>
              <a:tr h="689077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Vocht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Veel vochtverlies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door transpiratie, met als risico uitdroging. Vochtinname is zeer essentieel. (</a:t>
                      </a:r>
                      <a:r>
                        <a:rPr lang="nl-NL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Boullion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sap)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06159"/>
                  </a:ext>
                </a:extLst>
              </a:tr>
              <a:tr h="689077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Voeding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Lichaam heeft behoefte aan energie.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Kleine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porties eiwit- en koolhydraatrijk voedsel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676983"/>
                  </a:ext>
                </a:extLst>
              </a:tr>
              <a:tr h="399227"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Hygïene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Zorg dat de zorgvrager altijd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droog ligt, met name bij transpiratie.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704817"/>
                  </a:ext>
                </a:extLst>
              </a:tr>
              <a:tr h="399227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Psychisch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Koorts kan verwardheid veroorzaken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4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7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5600" y="604012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Warmte of koude toedienen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97040"/>
            <a:ext cx="10820400" cy="4735772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Warmte toepassen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 verhogen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Pijn verminderen (spieren ontspannen door warmte)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Gevoel van koude bestrijden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Zweetproductie bevorderen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Doorbloeding bevorderen door vasodilatatie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Warmtebron niet direct op lichaam toepassen, verbranding kan ontstaan</a:t>
            </a:r>
          </a:p>
          <a:p>
            <a:pPr marL="457200" lvl="1" indent="0">
              <a:buNone/>
              <a:defRPr/>
            </a:pPr>
            <a:endParaRPr lang="nl-NL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Koude toepassen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Pijn verminderen (door remmen doorbloeding)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Stuwing verminderen door vasoconstrictie 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Voorkomen van bloedingen door vasoconstrictie</a:t>
            </a:r>
          </a:p>
          <a:p>
            <a:pPr lvl="1">
              <a:defRPr/>
            </a:pPr>
            <a:r>
              <a:rPr lang="nl-N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Koude bron niet direct op lichaam toepassen, bevriezing kan ontstaan </a:t>
            </a:r>
          </a:p>
          <a:p>
            <a:pPr marL="0" indent="0">
              <a:buNone/>
              <a:defRPr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551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Inleiding vitale functies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15738"/>
            <a:ext cx="10820400" cy="4767942"/>
          </a:xfrm>
        </p:spPr>
        <p:txBody>
          <a:bodyPr>
            <a:normAutofit/>
          </a:bodyPr>
          <a:lstStyle/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Meten is weten, waarom meten?</a:t>
            </a:r>
          </a:p>
          <a:p>
            <a:pPr lvl="1">
              <a:lnSpc>
                <a:spcPct val="160000"/>
              </a:lnSpc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Afwijkingen constateren die duiden op een ziekte</a:t>
            </a:r>
          </a:p>
          <a:p>
            <a:pPr lvl="1">
              <a:lnSpc>
                <a:spcPct val="160000"/>
              </a:lnSpc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Voorbereiding op behandeling</a:t>
            </a:r>
          </a:p>
          <a:p>
            <a:pPr lvl="1">
              <a:lnSpc>
                <a:spcPct val="160000"/>
              </a:lnSpc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Bepalen gezondheidstoestand zorgvrager</a:t>
            </a:r>
          </a:p>
          <a:p>
            <a:pPr lvl="1">
              <a:lnSpc>
                <a:spcPct val="160000"/>
              </a:lnSpc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Monitoren effect van medicatie</a:t>
            </a:r>
          </a:p>
          <a:p>
            <a:pPr lvl="1">
              <a:lnSpc>
                <a:spcPct val="160000"/>
              </a:lnSpc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Uitgangspunt bij opname </a:t>
            </a:r>
          </a:p>
          <a:p>
            <a:pPr lvl="1"/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322267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Inleiding vitale functies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15738"/>
            <a:ext cx="10820400" cy="4767942"/>
          </a:xfrm>
        </p:spPr>
        <p:txBody>
          <a:bodyPr>
            <a:normAutofit/>
          </a:bodyPr>
          <a:lstStyle/>
          <a:p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Vitale functies	</a:t>
            </a:r>
          </a:p>
          <a:p>
            <a:pPr lvl="1">
              <a:lnSpc>
                <a:spcPct val="150000"/>
              </a:lnSpc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Ademhaling</a:t>
            </a:r>
          </a:p>
          <a:p>
            <a:pPr lvl="1">
              <a:lnSpc>
                <a:spcPct val="150000"/>
              </a:lnSpc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Temperatuur</a:t>
            </a:r>
          </a:p>
          <a:p>
            <a:pPr lvl="1">
              <a:lnSpc>
                <a:spcPct val="150000"/>
              </a:lnSpc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Bloeddruk</a:t>
            </a:r>
          </a:p>
          <a:p>
            <a:pPr lvl="1">
              <a:lnSpc>
                <a:spcPct val="150000"/>
              </a:lnSpc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Hartslag </a:t>
            </a:r>
          </a:p>
          <a:p>
            <a:pPr marL="457200" lvl="1" indent="0">
              <a:buNone/>
            </a:pPr>
            <a:r>
              <a:rPr lang="nl-NL" sz="2800" dirty="0"/>
              <a:t> </a:t>
            </a:r>
          </a:p>
          <a:p>
            <a:pPr lvl="1"/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13703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0700" y="3560108"/>
            <a:ext cx="8610600" cy="1293028"/>
          </a:xfrm>
        </p:spPr>
        <p:txBody>
          <a:bodyPr/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Ademhaling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08881" y="2058082"/>
            <a:ext cx="10820400" cy="4024125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2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42950" y="600599"/>
            <a:ext cx="9486331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Ademhaling observatiepunten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2183642"/>
            <a:ext cx="10820400" cy="437391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frequentie:     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aantal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ademhalingen per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minuut</a:t>
            </a:r>
          </a:p>
          <a:p>
            <a:pPr marL="0" indent="0">
              <a:buNone/>
              <a:defRPr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diepte:             o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ppervlakkige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(pijn) of diepe ademhaling (inspanning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  <a:defRPr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regelmaat:      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regelmatig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onregelmatig</a:t>
            </a:r>
          </a:p>
          <a:p>
            <a:pPr>
              <a:defRPr/>
            </a:pPr>
            <a:endParaRPr lang="nl-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Geluid</a:t>
            </a:r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altLang="nl-NL" b="1" dirty="0">
                <a:latin typeface="Arial" panose="020B0604020202020204" pitchFamily="34" charset="0"/>
                <a:cs typeface="Arial" panose="020B0604020202020204" pitchFamily="34" charset="0"/>
              </a:rPr>
              <a:t>Stridor</a:t>
            </a:r>
            <a:r>
              <a:rPr lang="en-US" altLang="nl-NL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vernauwing</a:t>
            </a:r>
            <a:r>
              <a:rPr lang="en-US" altLang="nl-N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alt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Inspiratoire</a:t>
            </a:r>
            <a:r>
              <a:rPr lang="nl-NL" altLang="nl-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stridor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: hoog in de luchtwegen, bij inademing.</a:t>
            </a:r>
            <a:endParaRPr lang="nl-NL" alt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alt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Expiratoire</a:t>
            </a:r>
            <a:r>
              <a:rPr lang="nl-NL" altLang="nl-NL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nl-NL" b="1" dirty="0" err="1">
                <a:latin typeface="Arial" panose="020B0604020202020204" pitchFamily="34" charset="0"/>
                <a:cs typeface="Arial" panose="020B0604020202020204" pitchFamily="34" charset="0"/>
              </a:rPr>
              <a:t>stridor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: laag in de luchtwegen, bij uitademing.</a:t>
            </a:r>
          </a:p>
          <a:p>
            <a:pPr marL="457200" lvl="1" indent="0">
              <a:buNone/>
              <a:defRPr/>
            </a:pPr>
            <a:endParaRPr lang="nl-NL" sz="2800" dirty="0">
              <a:cs typeface="Calibri" pitchFamily="34" charset="0"/>
            </a:endParaRPr>
          </a:p>
          <a:p>
            <a:pPr>
              <a:defRPr/>
            </a:pPr>
            <a:endParaRPr lang="nl-NL" dirty="0">
              <a:cs typeface="Calibri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57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95600" y="395883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Ademhaling tellen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m.b.v. polsteller, seconde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wijzer, stopwatch of horloge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gedurende </a:t>
            </a: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 x 30 sec. 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= ….. slagen per minuut</a:t>
            </a:r>
          </a:p>
          <a:p>
            <a:pPr>
              <a:defRPr/>
            </a:pPr>
            <a:endParaRPr lang="nl-N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defRPr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Ongemerkt mogelijk doen, om te voorkomen dat de zorgvrager op een andere manier gaat ademhalen</a:t>
            </a:r>
          </a:p>
          <a:p>
            <a:pPr>
              <a:defRPr/>
            </a:pP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defRPr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het tellen van de ademhaling houd je de pols vast op de borst van de zorgvrager, zodat je ook de beweging van de in- en uitademing voelt.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25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60108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2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normale lichaamstemperatuur bij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volwassenen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en kinderen ligt tussen de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36,5 </a:t>
            </a:r>
            <a:r>
              <a:rPr lang="nl-N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37,5 </a:t>
            </a:r>
            <a:r>
              <a:rPr lang="nl-NL" sz="2400" b="1" dirty="0">
                <a:latin typeface="Arial" panose="020B0604020202020204" pitchFamily="34" charset="0"/>
                <a:cs typeface="Arial" panose="020B0604020202020204" pitchFamily="34" charset="0"/>
              </a:rPr>
              <a:t>ºC. </a:t>
            </a:r>
          </a:p>
          <a:p>
            <a:pPr>
              <a:defRPr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Deze kan worden beïnvloedt door: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Moment van de dag ('s ochtends lager dan 's avonds) 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menstruatiecyclus (na de ovulatie 0,5 ºC </a:t>
            </a:r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hoger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Lichaamsactiviteit en kleding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334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68305" y="385649"/>
            <a:ext cx="8610600" cy="1293028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Temperatuur opnemen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438962"/>
              </p:ext>
            </p:extLst>
          </p:nvPr>
        </p:nvGraphicFramePr>
        <p:xfrm>
          <a:off x="846162" y="1405721"/>
          <a:ext cx="10467833" cy="5997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3730">
                  <a:extLst>
                    <a:ext uri="{9D8B030D-6E8A-4147-A177-3AD203B41FA5}">
                      <a16:colId xmlns:a16="http://schemas.microsoft.com/office/drawing/2014/main" val="4041858328"/>
                    </a:ext>
                  </a:extLst>
                </a:gridCol>
                <a:gridCol w="2454998">
                  <a:extLst>
                    <a:ext uri="{9D8B030D-6E8A-4147-A177-3AD203B41FA5}">
                      <a16:colId xmlns:a16="http://schemas.microsoft.com/office/drawing/2014/main" val="3841123964"/>
                    </a:ext>
                  </a:extLst>
                </a:gridCol>
                <a:gridCol w="5459105">
                  <a:extLst>
                    <a:ext uri="{9D8B030D-6E8A-4147-A177-3AD203B41FA5}">
                      <a16:colId xmlns:a16="http://schemas.microsoft.com/office/drawing/2014/main" val="1335569325"/>
                    </a:ext>
                  </a:extLst>
                </a:gridCol>
              </a:tblGrid>
              <a:tr h="387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Temperatuurmeting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Waar wordt gemeten? 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Aandachtspunten meting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277615"/>
                  </a:ext>
                </a:extLst>
              </a:tr>
              <a:tr h="81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Tympanisch</a:t>
                      </a:r>
                      <a:r>
                        <a:rPr lang="nl-NL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/intra-auraal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het oor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Snel (2 seconden)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Bijna bij iedereen mogelijk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Snellere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registratie van kleine temperatuursveranderingen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229475"/>
                  </a:ext>
                </a:extLst>
              </a:tr>
              <a:tr h="81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Axillair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o</a:t>
                      </a: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ksel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Afwijking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t.o.v. rectaal -0,5 graden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Niet geschikt voor magere zorgvragers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Minimale temperatuuropname 10 minuten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687203"/>
                  </a:ext>
                </a:extLst>
              </a:tr>
              <a:tr h="81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Femoraal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 lies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Afwijking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t.o.v. rectaal -0,5 graden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Niet geschikt voor magere zorgvragers en baby’s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Minimale temperatuuropname 10 minuten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2633"/>
                  </a:ext>
                </a:extLst>
              </a:tr>
              <a:tr h="81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 de tong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Afwijking t.o.v. rectaal -0,3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graden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Ongeschikt voor verwarde zorgvragers, kinderen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Mond moet gesloten blijven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Voor de meting niet eten, drinken, roken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016493"/>
                  </a:ext>
                </a:extLst>
              </a:tr>
              <a:tr h="81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Rectaal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het rectum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(meest)</a:t>
                      </a: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betrouwbare methode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Vaseline aanbrengen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nl-NL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Houding van de zorgvrager -&gt; zijligging met opgetrokken benen</a:t>
                      </a:r>
                      <a:endParaRPr lang="nl-NL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282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27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TM04033937[[fn=Condensspoor]]</Template>
  <TotalTime>8678</TotalTime>
  <Words>562</Words>
  <Application>Microsoft Office PowerPoint</Application>
  <PresentationFormat>Breedbeeld</PresentationFormat>
  <Paragraphs>148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Times New Roman</vt:lpstr>
      <vt:lpstr>Condensspoor</vt:lpstr>
      <vt:lpstr>Module 8: verpleegtechnisch handelen 1</vt:lpstr>
      <vt:lpstr>Inleiding vitale functies</vt:lpstr>
      <vt:lpstr>Inleiding vitale functies</vt:lpstr>
      <vt:lpstr>Ademhaling</vt:lpstr>
      <vt:lpstr>Ademhaling observatiepunten</vt:lpstr>
      <vt:lpstr>Ademhaling tellen</vt:lpstr>
      <vt:lpstr>Temperatuur</vt:lpstr>
      <vt:lpstr>Temperatuur</vt:lpstr>
      <vt:lpstr>Temperatuur opnemen</vt:lpstr>
      <vt:lpstr>Temperatuur</vt:lpstr>
      <vt:lpstr>Verzorging koorts</vt:lpstr>
      <vt:lpstr>Warmte of koude toedienen</vt:lpstr>
    </vt:vector>
  </TitlesOfParts>
  <Company>Summa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8: verpleegtechnisch handelen 1</dc:title>
  <dc:creator>Maessen, Joyce</dc:creator>
  <cp:lastModifiedBy>Steenkiste, Nathalie van</cp:lastModifiedBy>
  <cp:revision>18</cp:revision>
  <dcterms:created xsi:type="dcterms:W3CDTF">2017-02-16T11:59:59Z</dcterms:created>
  <dcterms:modified xsi:type="dcterms:W3CDTF">2019-02-05T12:39:42Z</dcterms:modified>
</cp:coreProperties>
</file>